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4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F3F52-C281-4E57-83F1-322513BEF399}" type="datetimeFigureOut">
              <a:rPr lang="zh-TW" altLang="en-US" smtClean="0"/>
              <a:t>2020/9/22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CAE73-83D4-412F-9BD6-09E13D8FD99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4470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F3F52-C281-4E57-83F1-322513BEF399}" type="datetimeFigureOut">
              <a:rPr lang="zh-TW" altLang="en-US" smtClean="0"/>
              <a:t>2020/9/22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CAE73-83D4-412F-9BD6-09E13D8FD99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2302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F3F52-C281-4E57-83F1-322513BEF399}" type="datetimeFigureOut">
              <a:rPr lang="zh-TW" altLang="en-US" smtClean="0"/>
              <a:t>2020/9/22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CAE73-83D4-412F-9BD6-09E13D8FD99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48480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F3F52-C281-4E57-83F1-322513BEF399}" type="datetimeFigureOut">
              <a:rPr lang="zh-TW" altLang="en-US" smtClean="0"/>
              <a:t>2020/9/22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CAE73-83D4-412F-9BD6-09E13D8FD99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91316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F3F52-C281-4E57-83F1-322513BEF399}" type="datetimeFigureOut">
              <a:rPr lang="zh-TW" altLang="en-US" smtClean="0"/>
              <a:t>2020/9/22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CAE73-83D4-412F-9BD6-09E13D8FD99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80327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F3F52-C281-4E57-83F1-322513BEF399}" type="datetimeFigureOut">
              <a:rPr lang="zh-TW" altLang="en-US" smtClean="0"/>
              <a:t>2020/9/22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CAE73-83D4-412F-9BD6-09E13D8FD99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19884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F3F52-C281-4E57-83F1-322513BEF399}" type="datetimeFigureOut">
              <a:rPr lang="zh-TW" altLang="en-US" smtClean="0"/>
              <a:t>2020/9/22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CAE73-83D4-412F-9BD6-09E13D8FD99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94141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F3F52-C281-4E57-83F1-322513BEF399}" type="datetimeFigureOut">
              <a:rPr lang="zh-TW" altLang="en-US" smtClean="0"/>
              <a:t>2020/9/22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CAE73-83D4-412F-9BD6-09E13D8FD99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97495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F3F52-C281-4E57-83F1-322513BEF399}" type="datetimeFigureOut">
              <a:rPr lang="zh-TW" altLang="en-US" smtClean="0"/>
              <a:t>2020/9/22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CAE73-83D4-412F-9BD6-09E13D8FD99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21163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F3F52-C281-4E57-83F1-322513BEF399}" type="datetimeFigureOut">
              <a:rPr lang="zh-TW" altLang="en-US" smtClean="0"/>
              <a:t>2020/9/22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CAE73-83D4-412F-9BD6-09E13D8FD99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7829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F3F52-C281-4E57-83F1-322513BEF399}" type="datetimeFigureOut">
              <a:rPr lang="zh-TW" altLang="en-US" smtClean="0"/>
              <a:t>2020/9/22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CAE73-83D4-412F-9BD6-09E13D8FD990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712332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F3F52-C281-4E57-83F1-322513BEF399}" type="datetimeFigureOut">
              <a:rPr lang="zh-TW" altLang="en-US" smtClean="0"/>
              <a:t>2020/9/22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CAE73-83D4-412F-9BD6-09E13D8FD99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001638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F3F52-C281-4E57-83F1-322513BEF399}" type="datetimeFigureOut">
              <a:rPr lang="zh-TW" altLang="en-US" smtClean="0"/>
              <a:t>2020/9/22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CAE73-83D4-412F-9BD6-09E13D8FD990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446787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F3F52-C281-4E57-83F1-322513BEF399}" type="datetimeFigureOut">
              <a:rPr lang="zh-TW" altLang="en-US" smtClean="0"/>
              <a:t>2020/9/22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CAE73-83D4-412F-9BD6-09E13D8FD99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122230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F3F52-C281-4E57-83F1-322513BEF399}" type="datetimeFigureOut">
              <a:rPr lang="zh-TW" altLang="en-US" smtClean="0"/>
              <a:t>2020/9/22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CAE73-83D4-412F-9BD6-09E13D8FD99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41949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F3F52-C281-4E57-83F1-322513BEF399}" type="datetimeFigureOut">
              <a:rPr lang="zh-TW" altLang="en-US" smtClean="0"/>
              <a:t>2020/9/22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CAE73-83D4-412F-9BD6-09E13D8FD99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7087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FF3F52-C281-4E57-83F1-322513BEF399}" type="datetimeFigureOut">
              <a:rPr lang="zh-TW" altLang="en-US" smtClean="0"/>
              <a:t>2020/9/22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A1CAE73-83D4-412F-9BD6-09E13D8FD99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70582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52" r:id="rId15"/>
    <p:sldLayoutId id="214748375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-8312" y="889462"/>
            <a:ext cx="8279476" cy="2396604"/>
          </a:xfrm>
        </p:spPr>
        <p:txBody>
          <a:bodyPr/>
          <a:lstStyle/>
          <a:p>
            <a:r>
              <a:rPr lang="en-US" altLang="zh-TW" sz="4400" b="1" kern="1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109</a:t>
            </a:r>
            <a:r>
              <a:rPr lang="zh-TW" altLang="zh-TW" sz="4400" b="1" kern="1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學年</a:t>
            </a:r>
            <a:r>
              <a:rPr lang="zh-TW" altLang="zh-TW" sz="4400" b="1" kern="1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度第一次家長代表會議</a:t>
            </a:r>
            <a:r>
              <a:rPr lang="en-US" altLang="zh-TW" sz="4000" dirty="0" smtClean="0"/>
              <a:t/>
            </a:r>
            <a:br>
              <a:rPr lang="en-US" altLang="zh-TW" sz="4000" dirty="0" smtClean="0"/>
            </a:br>
            <a:endParaRPr lang="zh-TW" altLang="en-US" sz="40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528109" y="3177999"/>
            <a:ext cx="6978284" cy="1096899"/>
          </a:xfrm>
        </p:spPr>
        <p:txBody>
          <a:bodyPr>
            <a:noAutofit/>
          </a:bodyPr>
          <a:lstStyle/>
          <a:p>
            <a:r>
              <a:rPr lang="en-US" altLang="zh-TW" sz="2800" dirty="0" smtClean="0"/>
              <a:t>109.09.23(</a:t>
            </a:r>
            <a:r>
              <a:rPr lang="zh-TW" altLang="en-US" sz="2800" dirty="0" smtClean="0"/>
              <a:t>三</a:t>
            </a:r>
            <a:r>
              <a:rPr lang="en-US" altLang="zh-TW" sz="2800" dirty="0" smtClean="0"/>
              <a:t>)</a:t>
            </a:r>
          </a:p>
          <a:p>
            <a:r>
              <a:rPr lang="zh-TW" altLang="en-US" sz="2800" dirty="0" smtClean="0"/>
              <a:t>水泉國小 龍泉校區</a:t>
            </a:r>
            <a:endParaRPr lang="en-US" altLang="zh-TW" sz="2800" dirty="0"/>
          </a:p>
          <a:p>
            <a:r>
              <a:rPr lang="zh-TW" altLang="en-US" sz="2000" smtClean="0"/>
              <a:t>   校  長    莊逸萍</a:t>
            </a:r>
            <a:endParaRPr lang="en-US" altLang="zh-TW" sz="2000" dirty="0" smtClean="0"/>
          </a:p>
          <a:p>
            <a:r>
              <a:rPr lang="zh-TW" altLang="en-US" sz="2000" dirty="0" smtClean="0"/>
              <a:t>家長會長  吳亞錡</a:t>
            </a:r>
            <a:endParaRPr lang="en-US" altLang="zh-TW" sz="2000" dirty="0" smtClean="0"/>
          </a:p>
          <a:p>
            <a:r>
              <a:rPr lang="zh-TW" altLang="en-US" sz="2000" dirty="0" smtClean="0"/>
              <a:t>分校主任  李啟禎</a:t>
            </a:r>
            <a:endParaRPr lang="en-US" altLang="zh-TW" sz="2000" dirty="0" smtClean="0"/>
          </a:p>
          <a:p>
            <a:r>
              <a:rPr lang="zh-TW" altLang="en-US" sz="2000" dirty="0" smtClean="0"/>
              <a:t>總務主任  袁敬程</a:t>
            </a:r>
            <a:endParaRPr lang="zh-TW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035151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0" y="6151418"/>
            <a:ext cx="8944495" cy="3740727"/>
          </a:xfrm>
        </p:spPr>
        <p:txBody>
          <a:bodyPr/>
          <a:lstStyle/>
          <a:p>
            <a:pPr algn="l"/>
            <a:r>
              <a:rPr lang="zh-TW" altLang="en-US" sz="4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（一</a:t>
            </a:r>
            <a:r>
              <a:rPr lang="zh-TW" altLang="en-US" sz="4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）家長會委員及會長任期</a:t>
            </a:r>
            <a:r>
              <a:rPr lang="en-US" altLang="zh-TW" sz="4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4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4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（二</a:t>
            </a:r>
            <a:r>
              <a:rPr lang="zh-TW" altLang="en-US" sz="4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）校園環境維護及改善</a:t>
            </a:r>
            <a:r>
              <a:rPr lang="en-US" altLang="zh-TW" sz="4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4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4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4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（三）家長會費剩餘款</a:t>
            </a:r>
            <a:r>
              <a:rPr lang="en-US" altLang="zh-TW" sz="4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4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4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4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（四）</a:t>
            </a:r>
            <a:r>
              <a:rPr lang="en-US" altLang="zh-TW" sz="4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LINE</a:t>
            </a:r>
            <a:r>
              <a:rPr lang="zh-TW" altLang="en-US" sz="4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群組</a:t>
            </a:r>
            <a:r>
              <a:rPr lang="en-US" altLang="zh-TW" sz="4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4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4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4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（五）校務評鑑</a:t>
            </a:r>
            <a:r>
              <a:rPr lang="en-US" altLang="zh-TW" sz="4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家長訪談</a:t>
            </a:r>
            <a:r>
              <a:rPr lang="en-US" altLang="zh-TW" sz="4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br>
              <a:rPr lang="en-US" altLang="zh-TW" sz="4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4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4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4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4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4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4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/>
              <a:t/>
            </a:r>
            <a:br>
              <a:rPr lang="zh-TW" altLang="en-US" dirty="0"/>
            </a:b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22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9534945"/>
              </p:ext>
            </p:extLst>
          </p:nvPr>
        </p:nvGraphicFramePr>
        <p:xfrm>
          <a:off x="324196" y="149624"/>
          <a:ext cx="8237913" cy="65254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88161">
                  <a:extLst>
                    <a:ext uri="{9D8B030D-6E8A-4147-A177-3AD203B41FA5}">
                      <a16:colId xmlns:a16="http://schemas.microsoft.com/office/drawing/2014/main" val="1549478817"/>
                    </a:ext>
                  </a:extLst>
                </a:gridCol>
                <a:gridCol w="5849752">
                  <a:extLst>
                    <a:ext uri="{9D8B030D-6E8A-4147-A177-3AD203B41FA5}">
                      <a16:colId xmlns:a16="http://schemas.microsoft.com/office/drawing/2014/main" val="1834350656"/>
                    </a:ext>
                  </a:extLst>
                </a:gridCol>
              </a:tblGrid>
              <a:tr h="435033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effectLst/>
                        </a:rPr>
                        <a:t>（一）家長會委員及會長任期</a:t>
                      </a:r>
                      <a:endParaRPr lang="zh-TW" sz="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45294" marR="45294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40731"/>
                  </a:ext>
                </a:extLst>
              </a:tr>
              <a:tr h="4350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>
                          <a:effectLst/>
                        </a:rPr>
                        <a:t>六</a:t>
                      </a:r>
                      <a:r>
                        <a:rPr lang="zh-HK" sz="1600" kern="100">
                          <a:effectLst/>
                        </a:rPr>
                        <a:t>乙</a:t>
                      </a:r>
                      <a:endParaRPr lang="zh-TW" sz="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45294" marR="4529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600" kern="100" dirty="0" smtClean="0">
                          <a:effectLst/>
                        </a:rPr>
                        <a:t>現任</a:t>
                      </a:r>
                      <a:r>
                        <a:rPr lang="zh-TW" sz="1600" kern="100" dirty="0" smtClean="0">
                          <a:effectLst/>
                        </a:rPr>
                        <a:t>家長</a:t>
                      </a:r>
                      <a:r>
                        <a:rPr lang="zh-TW" altLang="en-US" sz="1600" kern="100" dirty="0" smtClean="0">
                          <a:effectLst/>
                        </a:rPr>
                        <a:t>會長</a:t>
                      </a:r>
                      <a:r>
                        <a:rPr lang="en-US" sz="1600" kern="100" dirty="0" smtClean="0">
                          <a:effectLst/>
                        </a:rPr>
                        <a:t>  </a:t>
                      </a:r>
                      <a:r>
                        <a:rPr lang="zh-TW" sz="1600" kern="100" dirty="0">
                          <a:effectLst/>
                        </a:rPr>
                        <a:t>吳亞錡</a:t>
                      </a:r>
                      <a:endParaRPr lang="zh-TW" sz="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45294" marR="45294" marT="0" marB="0" anchor="ctr"/>
                </a:tc>
                <a:extLst>
                  <a:ext uri="{0D108BD9-81ED-4DB2-BD59-A6C34878D82A}">
                    <a16:rowId xmlns:a16="http://schemas.microsoft.com/office/drawing/2014/main" val="2198713612"/>
                  </a:ext>
                </a:extLst>
              </a:tr>
              <a:tr h="4350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>
                          <a:effectLst/>
                        </a:rPr>
                        <a:t>六</a:t>
                      </a:r>
                      <a:r>
                        <a:rPr lang="zh-HK" sz="1600" kern="100">
                          <a:effectLst/>
                        </a:rPr>
                        <a:t>甲</a:t>
                      </a:r>
                      <a:endParaRPr lang="zh-TW" sz="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45294" marR="4529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>
                          <a:effectLst/>
                        </a:rPr>
                        <a:t>家長委員</a:t>
                      </a:r>
                      <a:r>
                        <a:rPr lang="en-US" sz="1600" kern="100">
                          <a:effectLst/>
                        </a:rPr>
                        <a:t>  </a:t>
                      </a:r>
                      <a:r>
                        <a:rPr lang="zh-TW" sz="1600" kern="100">
                          <a:effectLst/>
                        </a:rPr>
                        <a:t>陳進發</a:t>
                      </a:r>
                      <a:endParaRPr lang="zh-TW" sz="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45294" marR="45294" marT="0" marB="0" anchor="ctr"/>
                </a:tc>
                <a:extLst>
                  <a:ext uri="{0D108BD9-81ED-4DB2-BD59-A6C34878D82A}">
                    <a16:rowId xmlns:a16="http://schemas.microsoft.com/office/drawing/2014/main" val="1079830549"/>
                  </a:ext>
                </a:extLst>
              </a:tr>
              <a:tr h="4350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>
                          <a:effectLst/>
                        </a:rPr>
                        <a:t>五</a:t>
                      </a:r>
                      <a:r>
                        <a:rPr lang="zh-HK" sz="1600" kern="100">
                          <a:effectLst/>
                        </a:rPr>
                        <a:t>乙</a:t>
                      </a:r>
                      <a:endParaRPr lang="zh-TW" sz="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45294" marR="4529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>
                          <a:effectLst/>
                        </a:rPr>
                        <a:t>家長委員</a:t>
                      </a:r>
                      <a:r>
                        <a:rPr lang="en-US" sz="1600" kern="100">
                          <a:effectLst/>
                        </a:rPr>
                        <a:t>  </a:t>
                      </a:r>
                      <a:r>
                        <a:rPr lang="zh-HK" sz="1600" kern="100">
                          <a:effectLst/>
                        </a:rPr>
                        <a:t>謝明志</a:t>
                      </a:r>
                      <a:endParaRPr lang="zh-TW" sz="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45294" marR="45294" marT="0" marB="0" anchor="ctr"/>
                </a:tc>
                <a:extLst>
                  <a:ext uri="{0D108BD9-81ED-4DB2-BD59-A6C34878D82A}">
                    <a16:rowId xmlns:a16="http://schemas.microsoft.com/office/drawing/2014/main" val="3169659911"/>
                  </a:ext>
                </a:extLst>
              </a:tr>
              <a:tr h="4350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>
                          <a:effectLst/>
                        </a:rPr>
                        <a:t>六</a:t>
                      </a:r>
                      <a:r>
                        <a:rPr lang="zh-HK" sz="1600" kern="100">
                          <a:effectLst/>
                        </a:rPr>
                        <a:t>甲</a:t>
                      </a:r>
                      <a:endParaRPr lang="zh-TW" sz="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45294" marR="4529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>
                          <a:effectLst/>
                        </a:rPr>
                        <a:t>家長委員</a:t>
                      </a:r>
                      <a:r>
                        <a:rPr lang="en-US" sz="1600" kern="100">
                          <a:effectLst/>
                        </a:rPr>
                        <a:t>  </a:t>
                      </a:r>
                      <a:r>
                        <a:rPr lang="zh-TW" sz="1600" kern="100">
                          <a:effectLst/>
                        </a:rPr>
                        <a:t>葉春福</a:t>
                      </a:r>
                      <a:endParaRPr lang="zh-TW" sz="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45294" marR="45294" marT="0" marB="0" anchor="ctr"/>
                </a:tc>
                <a:extLst>
                  <a:ext uri="{0D108BD9-81ED-4DB2-BD59-A6C34878D82A}">
                    <a16:rowId xmlns:a16="http://schemas.microsoft.com/office/drawing/2014/main" val="2592143473"/>
                  </a:ext>
                </a:extLst>
              </a:tr>
              <a:tr h="4350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>
                          <a:effectLst/>
                        </a:rPr>
                        <a:t>六乙</a:t>
                      </a:r>
                      <a:endParaRPr lang="zh-TW" sz="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45294" marR="4529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>
                          <a:effectLst/>
                        </a:rPr>
                        <a:t>家長委員</a:t>
                      </a:r>
                      <a:r>
                        <a:rPr lang="en-US" sz="1600" kern="100">
                          <a:effectLst/>
                        </a:rPr>
                        <a:t>  </a:t>
                      </a:r>
                      <a:r>
                        <a:rPr lang="zh-TW" sz="1600" kern="100">
                          <a:effectLst/>
                        </a:rPr>
                        <a:t>吳俊青</a:t>
                      </a:r>
                      <a:endParaRPr lang="zh-TW" sz="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45294" marR="45294" marT="0" marB="0" anchor="ctr"/>
                </a:tc>
                <a:extLst>
                  <a:ext uri="{0D108BD9-81ED-4DB2-BD59-A6C34878D82A}">
                    <a16:rowId xmlns:a16="http://schemas.microsoft.com/office/drawing/2014/main" val="3075535729"/>
                  </a:ext>
                </a:extLst>
              </a:tr>
              <a:tr h="4350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>
                          <a:effectLst/>
                        </a:rPr>
                        <a:t>五</a:t>
                      </a:r>
                      <a:r>
                        <a:rPr lang="zh-HK" sz="1600" kern="100">
                          <a:effectLst/>
                        </a:rPr>
                        <a:t>甲</a:t>
                      </a:r>
                      <a:endParaRPr lang="zh-TW" sz="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45294" marR="4529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>
                          <a:effectLst/>
                        </a:rPr>
                        <a:t>家長委員</a:t>
                      </a:r>
                      <a:r>
                        <a:rPr lang="en-US" sz="1600" kern="100">
                          <a:effectLst/>
                        </a:rPr>
                        <a:t>  </a:t>
                      </a:r>
                      <a:r>
                        <a:rPr lang="zh-HK" sz="1600" kern="100">
                          <a:effectLst/>
                        </a:rPr>
                        <a:t>吳新文</a:t>
                      </a:r>
                      <a:endParaRPr lang="zh-TW" sz="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45294" marR="45294" marT="0" marB="0" anchor="ctr"/>
                </a:tc>
                <a:extLst>
                  <a:ext uri="{0D108BD9-81ED-4DB2-BD59-A6C34878D82A}">
                    <a16:rowId xmlns:a16="http://schemas.microsoft.com/office/drawing/2014/main" val="1306874863"/>
                  </a:ext>
                </a:extLst>
              </a:tr>
              <a:tr h="4350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>
                          <a:effectLst/>
                        </a:rPr>
                        <a:t>四甲</a:t>
                      </a:r>
                      <a:endParaRPr lang="zh-TW" sz="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45294" marR="4529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>
                          <a:effectLst/>
                        </a:rPr>
                        <a:t>家長委員</a:t>
                      </a:r>
                      <a:r>
                        <a:rPr lang="en-US" sz="1600" kern="100">
                          <a:effectLst/>
                        </a:rPr>
                        <a:t>  </a:t>
                      </a:r>
                      <a:r>
                        <a:rPr lang="zh-TW" sz="1600" kern="100">
                          <a:effectLst/>
                        </a:rPr>
                        <a:t>謝新建</a:t>
                      </a:r>
                      <a:endParaRPr lang="zh-TW" sz="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45294" marR="45294" marT="0" marB="0" anchor="ctr"/>
                </a:tc>
                <a:extLst>
                  <a:ext uri="{0D108BD9-81ED-4DB2-BD59-A6C34878D82A}">
                    <a16:rowId xmlns:a16="http://schemas.microsoft.com/office/drawing/2014/main" val="94740731"/>
                  </a:ext>
                </a:extLst>
              </a:tr>
              <a:tr h="4350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>
                          <a:effectLst/>
                        </a:rPr>
                        <a:t>四</a:t>
                      </a:r>
                      <a:r>
                        <a:rPr lang="zh-HK" sz="1600" kern="100">
                          <a:effectLst/>
                        </a:rPr>
                        <a:t>乙</a:t>
                      </a:r>
                      <a:endParaRPr lang="zh-TW" sz="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45294" marR="4529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>
                          <a:effectLst/>
                        </a:rPr>
                        <a:t>家長委員</a:t>
                      </a:r>
                      <a:r>
                        <a:rPr lang="en-US" sz="1600" kern="100">
                          <a:effectLst/>
                        </a:rPr>
                        <a:t>  </a:t>
                      </a:r>
                      <a:r>
                        <a:rPr lang="zh-HK" sz="1600" kern="100">
                          <a:effectLst/>
                        </a:rPr>
                        <a:t>盧勇成</a:t>
                      </a:r>
                      <a:endParaRPr lang="zh-TW" sz="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45294" marR="45294" marT="0" marB="0" anchor="ctr"/>
                </a:tc>
                <a:extLst>
                  <a:ext uri="{0D108BD9-81ED-4DB2-BD59-A6C34878D82A}">
                    <a16:rowId xmlns:a16="http://schemas.microsoft.com/office/drawing/2014/main" val="2932346614"/>
                  </a:ext>
                </a:extLst>
              </a:tr>
              <a:tr h="4350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>
                          <a:effectLst/>
                        </a:rPr>
                        <a:t>三</a:t>
                      </a:r>
                      <a:r>
                        <a:rPr lang="zh-HK" sz="1600" kern="100">
                          <a:effectLst/>
                        </a:rPr>
                        <a:t>甲</a:t>
                      </a:r>
                      <a:endParaRPr lang="zh-TW" sz="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45294" marR="4529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>
                          <a:effectLst/>
                        </a:rPr>
                        <a:t>家長委員</a:t>
                      </a:r>
                      <a:r>
                        <a:rPr lang="en-US" sz="1600" kern="100">
                          <a:effectLst/>
                        </a:rPr>
                        <a:t>  </a:t>
                      </a:r>
                      <a:r>
                        <a:rPr lang="zh-HK" sz="1600" kern="100">
                          <a:effectLst/>
                        </a:rPr>
                        <a:t>尤宜真</a:t>
                      </a:r>
                      <a:endParaRPr lang="zh-TW" sz="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45294" marR="45294" marT="0" marB="0" anchor="ctr"/>
                </a:tc>
                <a:extLst>
                  <a:ext uri="{0D108BD9-81ED-4DB2-BD59-A6C34878D82A}">
                    <a16:rowId xmlns:a16="http://schemas.microsoft.com/office/drawing/2014/main" val="3199353252"/>
                  </a:ext>
                </a:extLst>
              </a:tr>
              <a:tr h="4350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>
                          <a:effectLst/>
                        </a:rPr>
                        <a:t>三</a:t>
                      </a:r>
                      <a:r>
                        <a:rPr lang="zh-HK" sz="1600" kern="100">
                          <a:effectLst/>
                        </a:rPr>
                        <a:t>乙</a:t>
                      </a:r>
                      <a:endParaRPr lang="zh-TW" sz="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45294" marR="4529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>
                          <a:effectLst/>
                        </a:rPr>
                        <a:t>家長委員</a:t>
                      </a:r>
                      <a:r>
                        <a:rPr lang="en-US" sz="1600" kern="100">
                          <a:effectLst/>
                        </a:rPr>
                        <a:t>  </a:t>
                      </a:r>
                      <a:r>
                        <a:rPr lang="zh-HK" sz="1600" kern="100">
                          <a:effectLst/>
                        </a:rPr>
                        <a:t>林杏霞</a:t>
                      </a:r>
                      <a:endParaRPr lang="zh-TW" sz="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45294" marR="45294" marT="0" marB="0" anchor="ctr"/>
                </a:tc>
                <a:extLst>
                  <a:ext uri="{0D108BD9-81ED-4DB2-BD59-A6C34878D82A}">
                    <a16:rowId xmlns:a16="http://schemas.microsoft.com/office/drawing/2014/main" val="806412721"/>
                  </a:ext>
                </a:extLst>
              </a:tr>
              <a:tr h="4350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>
                          <a:effectLst/>
                        </a:rPr>
                        <a:t>二甲</a:t>
                      </a:r>
                      <a:endParaRPr lang="zh-TW" sz="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45294" marR="4529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>
                          <a:effectLst/>
                        </a:rPr>
                        <a:t>家長委員</a:t>
                      </a:r>
                      <a:r>
                        <a:rPr lang="en-US" sz="1600" kern="100">
                          <a:effectLst/>
                        </a:rPr>
                        <a:t>  </a:t>
                      </a:r>
                      <a:r>
                        <a:rPr lang="zh-TW" sz="1600" kern="100">
                          <a:effectLst/>
                        </a:rPr>
                        <a:t>蔡佩如</a:t>
                      </a:r>
                      <a:endParaRPr lang="zh-TW" sz="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45294" marR="45294" marT="0" marB="0" anchor="ctr"/>
                </a:tc>
                <a:extLst>
                  <a:ext uri="{0D108BD9-81ED-4DB2-BD59-A6C34878D82A}">
                    <a16:rowId xmlns:a16="http://schemas.microsoft.com/office/drawing/2014/main" val="1287581694"/>
                  </a:ext>
                </a:extLst>
              </a:tr>
              <a:tr h="4350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>
                          <a:effectLst/>
                        </a:rPr>
                        <a:t>二乙</a:t>
                      </a:r>
                      <a:endParaRPr lang="zh-TW" sz="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45294" marR="4529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>
                          <a:effectLst/>
                        </a:rPr>
                        <a:t>家長委員</a:t>
                      </a:r>
                      <a:r>
                        <a:rPr lang="en-US" sz="1600" kern="100">
                          <a:effectLst/>
                        </a:rPr>
                        <a:t>  </a:t>
                      </a:r>
                      <a:r>
                        <a:rPr lang="zh-TW" sz="1600" kern="100">
                          <a:effectLst/>
                        </a:rPr>
                        <a:t>黃庭芳</a:t>
                      </a:r>
                      <a:endParaRPr lang="zh-TW" sz="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45294" marR="45294" marT="0" marB="0" anchor="ctr"/>
                </a:tc>
                <a:extLst>
                  <a:ext uri="{0D108BD9-81ED-4DB2-BD59-A6C34878D82A}">
                    <a16:rowId xmlns:a16="http://schemas.microsoft.com/office/drawing/2014/main" val="2120386448"/>
                  </a:ext>
                </a:extLst>
              </a:tr>
              <a:tr h="4350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>
                          <a:effectLst/>
                        </a:rPr>
                        <a:t>一甲</a:t>
                      </a:r>
                      <a:endParaRPr lang="zh-TW" sz="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45294" marR="4529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>
                          <a:effectLst/>
                        </a:rPr>
                        <a:t>家長委員</a:t>
                      </a:r>
                      <a:r>
                        <a:rPr lang="en-US" sz="1600" kern="100">
                          <a:effectLst/>
                        </a:rPr>
                        <a:t>  </a:t>
                      </a:r>
                      <a:r>
                        <a:rPr lang="zh-TW" sz="1600" kern="100">
                          <a:effectLst/>
                        </a:rPr>
                        <a:t>葉進春</a:t>
                      </a:r>
                      <a:endParaRPr lang="zh-TW" sz="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45294" marR="45294" marT="0" marB="0" anchor="ctr"/>
                </a:tc>
                <a:extLst>
                  <a:ext uri="{0D108BD9-81ED-4DB2-BD59-A6C34878D82A}">
                    <a16:rowId xmlns:a16="http://schemas.microsoft.com/office/drawing/2014/main" val="3526670909"/>
                  </a:ext>
                </a:extLst>
              </a:tr>
              <a:tr h="4350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>
                          <a:effectLst/>
                        </a:rPr>
                        <a:t>一乙</a:t>
                      </a:r>
                      <a:endParaRPr lang="zh-TW" sz="8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45294" marR="4529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effectLst/>
                        </a:rPr>
                        <a:t>家長委員</a:t>
                      </a:r>
                      <a:r>
                        <a:rPr lang="en-US" sz="1600" kern="100" dirty="0">
                          <a:effectLst/>
                        </a:rPr>
                        <a:t>  </a:t>
                      </a:r>
                      <a:r>
                        <a:rPr lang="zh-TW" sz="1600" kern="100" dirty="0">
                          <a:effectLst/>
                        </a:rPr>
                        <a:t>陳明峰</a:t>
                      </a:r>
                      <a:endParaRPr lang="zh-TW" sz="8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45294" marR="45294" marT="0" marB="0" anchor="ctr"/>
                </a:tc>
                <a:extLst>
                  <a:ext uri="{0D108BD9-81ED-4DB2-BD59-A6C34878D82A}">
                    <a16:rowId xmlns:a16="http://schemas.microsoft.com/office/drawing/2014/main" val="15252006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1882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31769" y="3059084"/>
            <a:ext cx="7148944" cy="803312"/>
          </a:xfrm>
        </p:spPr>
        <p:txBody>
          <a:bodyPr/>
          <a:lstStyle/>
          <a:p>
            <a:pPr algn="l">
              <a:spcAft>
                <a:spcPts val="0"/>
              </a:spcAft>
            </a:pP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（二）校園環境維護及改善</a:t>
            </a:r>
            <a:endParaRPr lang="zh-TW" altLang="en-US" sz="3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41250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-656705" y="0"/>
            <a:ext cx="7747462" cy="1532080"/>
          </a:xfrm>
        </p:spPr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（三）家長會費剩餘款</a:t>
            </a:r>
            <a:endParaRPr lang="zh-TW" altLang="en-US" dirty="0"/>
          </a:p>
        </p:txBody>
      </p:sp>
      <p:sp>
        <p:nvSpPr>
          <p:cNvPr id="4" name="副標題 3"/>
          <p:cNvSpPr>
            <a:spLocks noGrp="1"/>
          </p:cNvSpPr>
          <p:nvPr>
            <p:ph type="subTitle" idx="1"/>
          </p:nvPr>
        </p:nvSpPr>
        <p:spPr>
          <a:xfrm>
            <a:off x="823024" y="2346725"/>
            <a:ext cx="5826719" cy="2923544"/>
          </a:xfrm>
        </p:spPr>
        <p:txBody>
          <a:bodyPr>
            <a:normAutofit/>
          </a:bodyPr>
          <a:lstStyle/>
          <a:p>
            <a:r>
              <a:rPr lang="zh-TW" altLang="en-US" sz="2800" dirty="0" smtClean="0"/>
              <a:t>截至</a:t>
            </a:r>
            <a:r>
              <a:rPr lang="en-US" altLang="zh-TW" sz="2800" dirty="0" smtClean="0"/>
              <a:t>109</a:t>
            </a:r>
            <a:r>
              <a:rPr lang="zh-TW" altLang="en-US" sz="2800" dirty="0" smtClean="0"/>
              <a:t>年</a:t>
            </a:r>
            <a:r>
              <a:rPr lang="en-US" altLang="zh-TW" sz="2800" dirty="0" smtClean="0"/>
              <a:t>9</a:t>
            </a:r>
            <a:r>
              <a:rPr lang="zh-TW" altLang="en-US" sz="2800" dirty="0" smtClean="0"/>
              <a:t>月</a:t>
            </a:r>
            <a:r>
              <a:rPr lang="en-US" altLang="zh-TW" sz="2800" dirty="0" smtClean="0"/>
              <a:t>23</a:t>
            </a:r>
            <a:r>
              <a:rPr lang="zh-TW" altLang="en-US" sz="2800" dirty="0" smtClean="0"/>
              <a:t>日止</a:t>
            </a:r>
            <a:endParaRPr lang="en-US" altLang="zh-TW" sz="2800" dirty="0" smtClean="0"/>
          </a:p>
          <a:p>
            <a:r>
              <a:rPr lang="en-US" altLang="zh-TW" sz="6000" dirty="0" smtClean="0">
                <a:solidFill>
                  <a:srgbClr val="FF0000"/>
                </a:solidFill>
              </a:rPr>
              <a:t>NT:</a:t>
            </a:r>
            <a:r>
              <a:rPr lang="zh-TW" altLang="en-US" sz="6000" dirty="0" smtClean="0">
                <a:solidFill>
                  <a:srgbClr val="FF0000"/>
                </a:solidFill>
              </a:rPr>
              <a:t> </a:t>
            </a:r>
            <a:r>
              <a:rPr lang="en-US" altLang="zh-TW" sz="6000" dirty="0" smtClean="0">
                <a:solidFill>
                  <a:srgbClr val="FF0000"/>
                </a:solidFill>
              </a:rPr>
              <a:t>35176</a:t>
            </a:r>
            <a:r>
              <a:rPr lang="zh-TW" altLang="en-US" sz="6000" dirty="0" smtClean="0">
                <a:solidFill>
                  <a:srgbClr val="FF0000"/>
                </a:solidFill>
              </a:rPr>
              <a:t>元</a:t>
            </a:r>
            <a:endParaRPr lang="zh-TW" altLang="en-US" sz="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876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（四）</a:t>
            </a:r>
            <a:r>
              <a:rPr lang="en-US" altLang="zh-TW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LINE</a:t>
            </a:r>
            <a:r>
              <a:rPr lang="zh-TW" altLang="en-US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 群組</a:t>
            </a:r>
            <a:endParaRPr lang="zh-TW" altLang="en-US" sz="6000" dirty="0"/>
          </a:p>
        </p:txBody>
      </p:sp>
      <p:pic>
        <p:nvPicPr>
          <p:cNvPr id="7" name="內容版面配置區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331" y="2152275"/>
            <a:ext cx="3750093" cy="3881437"/>
          </a:xfrm>
        </p:spPr>
      </p:pic>
    </p:spTree>
    <p:extLst>
      <p:ext uri="{BB962C8B-B14F-4D97-AF65-F5344CB8AC3E}">
        <p14:creationId xmlns:p14="http://schemas.microsoft.com/office/powerpoint/2010/main" val="3252020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92726" y="3070167"/>
            <a:ext cx="6347713" cy="1320800"/>
          </a:xfrm>
        </p:spPr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（五）校務評鑑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家長訪談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13695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599" y="2569388"/>
            <a:ext cx="6347713" cy="1602090"/>
          </a:xfrm>
        </p:spPr>
        <p:txBody>
          <a:bodyPr>
            <a:noAutofit/>
          </a:bodyPr>
          <a:lstStyle/>
          <a:p>
            <a:pPr algn="ctr"/>
            <a:r>
              <a:rPr lang="zh-TW" altLang="en-US" sz="8800" b="1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謝 謝</a:t>
            </a:r>
            <a:endParaRPr lang="zh-TW" altLang="en-US" sz="8800" b="1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TW" altLang="en-US" dirty="0" smtClean="0"/>
              <a:t>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81857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多面向">
  <a:themeElements>
    <a:clrScheme name="多面向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多面向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多面向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</TotalTime>
  <Words>211</Words>
  <Application>Microsoft Office PowerPoint</Application>
  <PresentationFormat>如螢幕大小 (4:3)</PresentationFormat>
  <Paragraphs>45</Paragraphs>
  <Slides>8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8</vt:i4>
      </vt:variant>
    </vt:vector>
  </HeadingPairs>
  <TitlesOfParts>
    <vt:vector size="18" baseType="lpstr">
      <vt:lpstr>Arial Unicode MS</vt:lpstr>
      <vt:lpstr>微軟正黑體</vt:lpstr>
      <vt:lpstr>新細明體</vt:lpstr>
      <vt:lpstr>標楷體</vt:lpstr>
      <vt:lpstr>Arial</vt:lpstr>
      <vt:lpstr>Calibri</vt:lpstr>
      <vt:lpstr>Times New Roman</vt:lpstr>
      <vt:lpstr>Trebuchet MS</vt:lpstr>
      <vt:lpstr>Wingdings 3</vt:lpstr>
      <vt:lpstr>多面向</vt:lpstr>
      <vt:lpstr>109學年度第一次家長代表會議 </vt:lpstr>
      <vt:lpstr>（一）家長會委員及會長任期  （二）校園環境維護及改善  （三）家長會費剩餘款  （四）LINE 群組  （五）校務評鑑(家長訪談)     </vt:lpstr>
      <vt:lpstr>PowerPoint 簡報</vt:lpstr>
      <vt:lpstr> （二）校園環境維護及改善</vt:lpstr>
      <vt:lpstr>（三）家長會費剩餘款</vt:lpstr>
      <vt:lpstr>（四）LINE 群組</vt:lpstr>
      <vt:lpstr>（五）校務評鑑(家長訪談)</vt:lpstr>
      <vt:lpstr>謝 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107學年度第一次家長代表會議 </dc:title>
  <dc:creator>SCPS-O002</dc:creator>
  <cp:lastModifiedBy>SCPS-O002</cp:lastModifiedBy>
  <cp:revision>26</cp:revision>
  <dcterms:created xsi:type="dcterms:W3CDTF">2018-09-28T07:18:13Z</dcterms:created>
  <dcterms:modified xsi:type="dcterms:W3CDTF">2020-09-22T09:04:08Z</dcterms:modified>
</cp:coreProperties>
</file>